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30"/>
  </p:notesMasterIdLst>
  <p:handoutMasterIdLst>
    <p:handoutMasterId r:id="rId31"/>
  </p:handoutMasterIdLst>
  <p:sldIdLst>
    <p:sldId id="393" r:id="rId5"/>
    <p:sldId id="394" r:id="rId6"/>
    <p:sldId id="395" r:id="rId7"/>
    <p:sldId id="379" r:id="rId8"/>
    <p:sldId id="423" r:id="rId9"/>
    <p:sldId id="388" r:id="rId10"/>
    <p:sldId id="421" r:id="rId11"/>
    <p:sldId id="389" r:id="rId12"/>
    <p:sldId id="397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10" r:id="rId23"/>
    <p:sldId id="411" r:id="rId24"/>
    <p:sldId id="412" r:id="rId25"/>
    <p:sldId id="413" r:id="rId26"/>
    <p:sldId id="415" r:id="rId27"/>
    <p:sldId id="416" r:id="rId28"/>
    <p:sldId id="385" r:id="rId2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9900"/>
    <a:srgbClr val="0066FF"/>
    <a:srgbClr val="99CC00"/>
    <a:srgbClr val="FF7C80"/>
    <a:srgbClr val="F56293"/>
    <a:srgbClr val="FF6699"/>
    <a:srgbClr val="66FFFF"/>
    <a:srgbClr val="66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86421" autoAdjust="0"/>
  </p:normalViewPr>
  <p:slideViewPr>
    <p:cSldViewPr>
      <p:cViewPr varScale="1">
        <p:scale>
          <a:sx n="76" d="100"/>
          <a:sy n="76" d="100"/>
        </p:scale>
        <p:origin x="102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9985321744173E-2"/>
          <c:y val="5.2004117069156891E-2"/>
          <c:w val="0.9359340054280828"/>
          <c:h val="0.901994683813270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ГРП</c:v>
                </c:pt>
              </c:strCache>
            </c:strRef>
          </c:tx>
          <c:spPr>
            <a:ln w="92075" cap="rnd">
              <a:solidFill>
                <a:srgbClr val="76B93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11"/>
            <c:bubble3D val="0"/>
            <c:spPr>
              <a:ln w="92075">
                <a:solidFill>
                  <a:srgbClr val="76B930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6880777681968763E-2"/>
                  <c:y val="-6.318249301723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87569495539131E-2"/>
                  <c:y val="-5.3007982463039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988282183713686E-2"/>
                  <c:y val="-3.9924186556407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374062689785951E-2"/>
                  <c:y val="-3.9671643199828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723679209426075E-2"/>
                  <c:y val="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143205882209626E-2"/>
                  <c:y val="-6.6157748089850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780129820231203E-2"/>
                  <c:y val="-4.5042782862069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62867908091809E-2"/>
                  <c:y val="3.0649612844909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7130368681109959E-2"/>
                  <c:y val="-4.8837209302325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233371341695184E-2"/>
                  <c:y val="-6.2790697674418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6894716837704302E-2"/>
                  <c:y val="-5.8139534883720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9687873058875696E-2"/>
                  <c:y val="7.1926497149380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7145572025846E-2"/>
                      <c:h val="6.5116279069767441E-2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-3.6514698215164523E-2"/>
                  <c:y val="-5.7335737603860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22408772449618E-2"/>
                      <c:h val="6.04651162790697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октябрь 2018</c:v>
                </c:pt>
                <c:pt idx="1">
                  <c:v>ноябрь 2018</c:v>
                </c:pt>
                <c:pt idx="2">
                  <c:v>декабрь 2018</c:v>
                </c:pt>
                <c:pt idx="3">
                  <c:v>январь 2019</c:v>
                </c:pt>
                <c:pt idx="4">
                  <c:v>февраль 2019</c:v>
                </c:pt>
                <c:pt idx="5">
                  <c:v>март 2019</c:v>
                </c:pt>
                <c:pt idx="6">
                  <c:v>апрель 2019</c:v>
                </c:pt>
                <c:pt idx="7">
                  <c:v>май 2019</c:v>
                </c:pt>
                <c:pt idx="8">
                  <c:v>июнь 2019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10.5</c:v>
                </c:pt>
                <c:pt idx="1">
                  <c:v>11.74</c:v>
                </c:pt>
                <c:pt idx="2">
                  <c:v>14.03</c:v>
                </c:pt>
                <c:pt idx="3">
                  <c:v>13</c:v>
                </c:pt>
                <c:pt idx="4">
                  <c:v>20.97</c:v>
                </c:pt>
                <c:pt idx="5">
                  <c:v>23.86</c:v>
                </c:pt>
                <c:pt idx="6">
                  <c:v>25.16</c:v>
                </c:pt>
                <c:pt idx="7">
                  <c:v>26.32</c:v>
                </c:pt>
                <c:pt idx="8">
                  <c:v>23.29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ГКУ</c:v>
                </c:pt>
              </c:strCache>
            </c:strRef>
          </c:tx>
          <c:spPr>
            <a:ln w="53975"/>
          </c:spPr>
          <c:dLbls>
            <c:dLbl>
              <c:idx val="0"/>
              <c:layout>
                <c:manualLayout>
                  <c:x val="-3.3729888222160463E-2"/>
                  <c:y val="-3.4314914000160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16236027770056E-2"/>
                  <c:y val="4.117789680019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596013522792322E-2"/>
                  <c:y val="-4.5290052473855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103399178391734E-2"/>
                  <c:y val="-6.2902850658132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625556145189961E-2"/>
                  <c:y val="5.283839455283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0443139335964571E-3"/>
                  <c:y val="2.5161140263252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3.270948234222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октябрь 2018</c:v>
                </c:pt>
                <c:pt idx="1">
                  <c:v>ноябрь 2018</c:v>
                </c:pt>
                <c:pt idx="2">
                  <c:v>декабрь 2018</c:v>
                </c:pt>
                <c:pt idx="3">
                  <c:v>январь 2019</c:v>
                </c:pt>
                <c:pt idx="4">
                  <c:v>февраль 2019</c:v>
                </c:pt>
                <c:pt idx="5">
                  <c:v>март 2019</c:v>
                </c:pt>
                <c:pt idx="6">
                  <c:v>апрель 2019</c:v>
                </c:pt>
                <c:pt idx="7">
                  <c:v>май 2019</c:v>
                </c:pt>
                <c:pt idx="8">
                  <c:v>июнь 2019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22.35</c:v>
                </c:pt>
                <c:pt idx="1">
                  <c:v>18.5</c:v>
                </c:pt>
                <c:pt idx="2">
                  <c:v>21.22</c:v>
                </c:pt>
                <c:pt idx="3">
                  <c:v>20.64</c:v>
                </c:pt>
                <c:pt idx="4">
                  <c:v>18.68</c:v>
                </c:pt>
                <c:pt idx="5">
                  <c:v>25.11</c:v>
                </c:pt>
                <c:pt idx="6">
                  <c:v>23.22</c:v>
                </c:pt>
                <c:pt idx="7">
                  <c:v>23.07</c:v>
                </c:pt>
                <c:pt idx="8">
                  <c:v>28.03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837408"/>
        <c:axId val="254837800"/>
      </c:lineChart>
      <c:catAx>
        <c:axId val="254837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@" sourceLinked="0"/>
        <c:majorTickMark val="out"/>
        <c:minorTickMark val="cross"/>
        <c:tickLblPos val="nextTo"/>
        <c:spPr>
          <a:noFill/>
          <a:ln w="950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837800"/>
        <c:crosses val="autoZero"/>
        <c:auto val="0"/>
        <c:lblAlgn val="ctr"/>
        <c:lblOffset val="400"/>
        <c:tickLblSkip val="1"/>
        <c:tickMarkSkip val="5"/>
        <c:noMultiLvlLbl val="0"/>
      </c:catAx>
      <c:valAx>
        <c:axId val="254837800"/>
        <c:scaling>
          <c:orientation val="minMax"/>
          <c:max val="30"/>
          <c:min val="10"/>
        </c:scaling>
        <c:delete val="0"/>
        <c:axPos val="l"/>
        <c:majorGridlines>
          <c:spPr>
            <a:ln w="950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837408"/>
        <c:crossesAt val="1"/>
        <c:crossBetween val="midCat"/>
        <c:majorUnit val="10"/>
      </c:valAx>
      <c:spPr>
        <a:pattFill prst="dotDmnd">
          <a:fgClr>
            <a:srgbClr val="FFC000"/>
          </a:fgClr>
          <a:bgClr>
            <a:schemeClr val="bg1"/>
          </a:bgClr>
        </a:pattFill>
        <a:ln>
          <a:solidFill>
            <a:schemeClr val="tx2"/>
          </a:solidFill>
        </a:ln>
        <a:effectLst/>
      </c:spPr>
    </c:plotArea>
    <c:legend>
      <c:legendPos val="r"/>
      <c:layout>
        <c:manualLayout>
          <c:xMode val="edge"/>
          <c:yMode val="edge"/>
          <c:x val="0.12281209442243984"/>
          <c:y val="9.300476517971111E-2"/>
          <c:w val="0.28410403767123893"/>
          <c:h val="0.11854154590398813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0"/>
      <c:rotY val="0"/>
      <c:rAngAx val="0"/>
      <c:perspective val="10"/>
    </c:view3D>
    <c:floor>
      <c:thickness val="0"/>
    </c:floor>
    <c:sideWall>
      <c:thickness val="0"/>
      <c:spPr>
        <a:pattFill prst="openDmnd">
          <a:fgClr>
            <a:srgbClr val="FFC000"/>
          </a:fgClr>
          <a:bgClr>
            <a:schemeClr val="bg1"/>
          </a:bgClr>
        </a:pattFill>
        <a:ln w="25347">
          <a:noFill/>
        </a:ln>
      </c:spPr>
    </c:sideWall>
    <c:backWall>
      <c:thickness val="0"/>
      <c:spPr>
        <a:pattFill prst="openDmnd">
          <a:fgClr>
            <a:srgbClr val="FFC000"/>
          </a:fgClr>
          <a:bgClr>
            <a:schemeClr val="bg1"/>
          </a:bgClr>
        </a:pattFill>
        <a:ln w="25347">
          <a:noFill/>
        </a:ln>
      </c:spPr>
    </c:backWall>
    <c:plotArea>
      <c:layout>
        <c:manualLayout>
          <c:layoutTarget val="inner"/>
          <c:xMode val="edge"/>
          <c:yMode val="edge"/>
          <c:x val="6.5356638236767878E-2"/>
          <c:y val="1.8412254808739103E-2"/>
          <c:w val="0.93030022712958926"/>
          <c:h val="0.745274105339943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нотариусы и физические лица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8.8976966293129543E-3"/>
                  <c:y val="-1.578825700261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477017734346724E-3"/>
                  <c:y val="8.01122985608204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13,89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908070937386898E-3"/>
                  <c:y val="1.0544212803385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058264296873626E-5"/>
                  <c:y val="5.7831222856068801E-3"/>
                </c:manualLayout>
              </c:layout>
              <c:spPr>
                <a:noFill/>
                <a:ln w="2518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-1.5199728698407813E-3"/>
                  <c:y val="8.5281194857880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 w="2518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6"/>
              <c:layout>
                <c:manualLayout>
                  <c:x val="-8.1419145651349641E-4"/>
                  <c:y val="8.7497709837995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520024166360314E-3"/>
                  <c:y val="9.8966029246344202E-3"/>
                </c:manualLayout>
              </c:layout>
              <c:spPr>
                <a:noFill/>
                <a:ln w="2518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044939165661688E-3"/>
                  <c:y val="6.4397388339407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7905985073706456E-3"/>
                  <c:y val="-4.190353873693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январь 2019</c:v>
                </c:pt>
                <c:pt idx="1">
                  <c:v>февраль 2019</c:v>
                </c:pt>
                <c:pt idx="2">
                  <c:v>март 2019</c:v>
                </c:pt>
                <c:pt idx="3">
                  <c:v>апрель 2019</c:v>
                </c:pt>
                <c:pt idx="4">
                  <c:v>май 2019</c:v>
                </c:pt>
                <c:pt idx="5">
                  <c:v>июнь 2019</c:v>
                </c:pt>
                <c:pt idx="6">
                  <c:v>июль 2019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6.71</c:v>
                </c:pt>
                <c:pt idx="1">
                  <c:v>13.98</c:v>
                </c:pt>
                <c:pt idx="2">
                  <c:v>20.61</c:v>
                </c:pt>
                <c:pt idx="3">
                  <c:v>28.31</c:v>
                </c:pt>
                <c:pt idx="4">
                  <c:v>21.81</c:v>
                </c:pt>
                <c:pt idx="5">
                  <c:v>19.420000000000002</c:v>
                </c:pt>
                <c:pt idx="6">
                  <c:v>20.68</c:v>
                </c:pt>
              </c:numCache>
            </c:numRef>
          </c:val>
          <c:shape val="cone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юридические лица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2.8954035468693449E-3"/>
                  <c:y val="1.109876899340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431053203040176E-3"/>
                  <c:y val="3.9943336067577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371428571428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4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январь 2019</c:v>
                </c:pt>
                <c:pt idx="1">
                  <c:v>февраль 2019</c:v>
                </c:pt>
                <c:pt idx="2">
                  <c:v>март 2019</c:v>
                </c:pt>
                <c:pt idx="3">
                  <c:v>апрель 2019</c:v>
                </c:pt>
                <c:pt idx="4">
                  <c:v>май 2019</c:v>
                </c:pt>
                <c:pt idx="5">
                  <c:v>июнь 2019</c:v>
                </c:pt>
                <c:pt idx="6">
                  <c:v>июль 2019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7.74</c:v>
                </c:pt>
                <c:pt idx="1">
                  <c:v>8.7899999999999991</c:v>
                </c:pt>
                <c:pt idx="2">
                  <c:v>7.68</c:v>
                </c:pt>
                <c:pt idx="3">
                  <c:v>8</c:v>
                </c:pt>
                <c:pt idx="4" formatCode="0.00">
                  <c:v>10.95</c:v>
                </c:pt>
                <c:pt idx="5">
                  <c:v>6.79</c:v>
                </c:pt>
                <c:pt idx="6">
                  <c:v>9.27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органы местного самоуправления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669900"/>
              </a:solidFill>
              <a:ln>
                <a:noFill/>
              </a:ln>
            </c:spPr>
          </c:dPt>
          <c:dLbls>
            <c:dLbl>
              <c:idx val="1"/>
              <c:layout>
                <c:manualLayout>
                  <c:x val="1.4477017734346193E-3"/>
                  <c:y val="9.3901616063258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385088671732562E-3"/>
                  <c:y val="-9.571408619339690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908070937387956E-3"/>
                  <c:y val="7.1044353866519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908070937387956E-3"/>
                  <c:y val="2.3681451288839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4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январь 2019</c:v>
                </c:pt>
                <c:pt idx="1">
                  <c:v>февраль 2019</c:v>
                </c:pt>
                <c:pt idx="2">
                  <c:v>март 2019</c:v>
                </c:pt>
                <c:pt idx="3">
                  <c:v>апрель 2019</c:v>
                </c:pt>
                <c:pt idx="4">
                  <c:v>май 2019</c:v>
                </c:pt>
                <c:pt idx="5">
                  <c:v>июнь 2019</c:v>
                </c:pt>
                <c:pt idx="6">
                  <c:v>июль 2019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88.94</c:v>
                </c:pt>
                <c:pt idx="1">
                  <c:v>93.71</c:v>
                </c:pt>
                <c:pt idx="2">
                  <c:v>96.36</c:v>
                </c:pt>
                <c:pt idx="3">
                  <c:v>93.5</c:v>
                </c:pt>
                <c:pt idx="4">
                  <c:v>96.74</c:v>
                </c:pt>
                <c:pt idx="5">
                  <c:v>96.1</c:v>
                </c:pt>
                <c:pt idx="6">
                  <c:v>96.83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органы государственной власти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013391241404268E-2"/>
                  <c:y val="2.2857262196739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671007877389592E-2"/>
                  <c:y val="4.4733538388607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581614187477485E-2"/>
                  <c:y val="-6.8571428571429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029315960911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610930148389536E-2"/>
                  <c:y val="7.1044353866519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9675768129593596E-2"/>
                  <c:y val="2.1876696735927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4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январь 2019</c:v>
                </c:pt>
                <c:pt idx="1">
                  <c:v>февраль 2019</c:v>
                </c:pt>
                <c:pt idx="2">
                  <c:v>март 2019</c:v>
                </c:pt>
                <c:pt idx="3">
                  <c:v>апрель 2019</c:v>
                </c:pt>
                <c:pt idx="4">
                  <c:v>май 2019</c:v>
                </c:pt>
                <c:pt idx="5">
                  <c:v>июнь 2019</c:v>
                </c:pt>
                <c:pt idx="6">
                  <c:v>июль 2019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52.26</c:v>
                </c:pt>
                <c:pt idx="1">
                  <c:v>37.06</c:v>
                </c:pt>
                <c:pt idx="2">
                  <c:v>78.84</c:v>
                </c:pt>
                <c:pt idx="3">
                  <c:v>94.42</c:v>
                </c:pt>
                <c:pt idx="4">
                  <c:v>95.46</c:v>
                </c:pt>
                <c:pt idx="5">
                  <c:v>86.69</c:v>
                </c:pt>
                <c:pt idx="6">
                  <c:v>77.86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gapDepth val="20"/>
        <c:shape val="box"/>
        <c:axId val="254838976"/>
        <c:axId val="254839368"/>
        <c:axId val="0"/>
      </c:bar3DChart>
      <c:catAx>
        <c:axId val="25483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ru-RU"/>
          </a:p>
        </c:txPr>
        <c:crossAx val="254839368"/>
        <c:crosses val="autoZero"/>
        <c:auto val="1"/>
        <c:lblAlgn val="ctr"/>
        <c:lblOffset val="100"/>
        <c:noMultiLvlLbl val="0"/>
      </c:catAx>
      <c:valAx>
        <c:axId val="25483936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2" b="0"/>
            </a:pPr>
            <a:endParaRPr lang="ru-RU"/>
          </a:p>
        </c:txPr>
        <c:crossAx val="25483897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36310811181679264"/>
          <c:y val="0.94345028925471774"/>
          <c:w val="0.63689188818320741"/>
          <c:h val="5.6549710745282214E-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77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3399"/>
                </a:solidFill>
              </a:rPr>
              <a:t>2018 год</a:t>
            </a:r>
            <a:endParaRPr lang="ru-RU" dirty="0">
              <a:solidFill>
                <a:srgbClr val="003399"/>
              </a:solidFill>
            </a:endParaRPr>
          </a:p>
        </c:rich>
      </c:tx>
      <c:layout>
        <c:manualLayout>
          <c:xMode val="edge"/>
          <c:yMode val="edge"/>
          <c:x val="0.18032106451809804"/>
          <c:y val="4.467041046255450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16239111609682E-2"/>
          <c:y val="0.23403816946163131"/>
          <c:w val="0.43216990184881887"/>
          <c:h val="0.423625862636132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ОМС</c:v>
                </c:pt>
              </c:strCache>
            </c:strRef>
          </c:tx>
          <c:dPt>
            <c:idx val="0"/>
            <c:bubble3D val="0"/>
            <c:spPr>
              <a:solidFill>
                <a:srgbClr val="6FB129"/>
              </a:solidFill>
            </c:spPr>
          </c:dPt>
          <c:dPt>
            <c:idx val="1"/>
            <c:bubble3D val="0"/>
            <c:spPr>
              <a:solidFill>
                <a:srgbClr val="0071BA"/>
              </a:solidFill>
            </c:spPr>
          </c:dPt>
          <c:dLbls>
            <c:dLbl>
              <c:idx val="0"/>
              <c:layout>
                <c:manualLayout>
                  <c:x val="-0.13292218224467486"/>
                  <c:y val="-0.15865604471857059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79,78%</a:t>
                    </a:r>
                    <a:endParaRPr lang="en-US" b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301130706217967"/>
                  <c:y val="7.15860876542084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доля заявлений, представленных органами власти в электронном виде</c:v>
                </c:pt>
                <c:pt idx="1">
                  <c:v>доля заявлений, представленных  органами власти в бумажном виде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0.79779999999999995</c:v>
                </c:pt>
                <c:pt idx="1">
                  <c:v>0.2021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12896477156802258"/>
          <c:y val="0.68848687413117338"/>
          <c:w val="0.6250598950538474"/>
          <c:h val="0.31107551326638661"/>
        </c:manualLayout>
      </c:layout>
      <c:overlay val="0"/>
      <c:txPr>
        <a:bodyPr/>
        <a:lstStyle/>
        <a:p>
          <a:pPr>
            <a:defRPr sz="1598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3399"/>
                </a:solidFill>
              </a:defRPr>
            </a:pPr>
            <a:r>
              <a:rPr lang="en-US" dirty="0" smtClean="0">
                <a:solidFill>
                  <a:srgbClr val="003399"/>
                </a:solidFill>
              </a:rPr>
              <a:t>I</a:t>
            </a:r>
            <a:r>
              <a:rPr lang="ru-RU" baseline="0" dirty="0" smtClean="0">
                <a:solidFill>
                  <a:srgbClr val="003399"/>
                </a:solidFill>
              </a:rPr>
              <a:t> </a:t>
            </a:r>
            <a:r>
              <a:rPr lang="ru-RU" baseline="0" dirty="0" smtClean="0">
                <a:solidFill>
                  <a:srgbClr val="003399"/>
                </a:solidFill>
              </a:rPr>
              <a:t>квартал </a:t>
            </a:r>
            <a:r>
              <a:rPr lang="ru-RU" dirty="0" smtClean="0">
                <a:solidFill>
                  <a:srgbClr val="003399"/>
                </a:solidFill>
              </a:rPr>
              <a:t>2019 года</a:t>
            </a:r>
            <a:endParaRPr lang="ru-RU" dirty="0">
              <a:solidFill>
                <a:srgbClr val="003399"/>
              </a:solidFill>
            </a:endParaRPr>
          </a:p>
        </c:rich>
      </c:tx>
      <c:layout>
        <c:manualLayout>
          <c:xMode val="edge"/>
          <c:yMode val="edge"/>
          <c:x val="0.22261177000710569"/>
          <c:y val="8.0106809078771702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79080228076562E-2"/>
          <c:y val="1.6369603918165183E-3"/>
          <c:w val="0.75921066554808092"/>
          <c:h val="0.872789307940385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dPt>
            <c:idx val="0"/>
            <c:bubble3D val="0"/>
            <c:spPr>
              <a:solidFill>
                <a:srgbClr val="6FB129"/>
              </a:solidFill>
            </c:spPr>
          </c:dPt>
          <c:dPt>
            <c:idx val="1"/>
            <c:bubble3D val="0"/>
            <c:spPr>
              <a:solidFill>
                <a:srgbClr val="0071BA"/>
              </a:solidFill>
            </c:spPr>
          </c:dPt>
          <c:dLbls>
            <c:dLbl>
              <c:idx val="0"/>
              <c:layout>
                <c:manualLayout>
                  <c:x val="-0.13403642959890469"/>
                  <c:y val="-0.19441649233098199"/>
                </c:manualLayout>
              </c:layout>
              <c:tx>
                <c:rich>
                  <a:bodyPr/>
                  <a:lstStyle/>
                  <a:p>
                    <a:pPr>
                      <a:defRPr b="1" i="0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89,52%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304475421863536"/>
                  <c:y val="7.3540573783417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10,48%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доля заявлений, представленных органами власти в электронном виде</c:v>
                </c:pt>
                <c:pt idx="1">
                  <c:v>доля заявлений, представленных органами власти в бумажном виде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0.86050000000000004</c:v>
                </c:pt>
                <c:pt idx="1">
                  <c:v>0.13950000000000001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FFAC9-976F-4441-9035-037EEEFA993A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272CC1-12D2-4B7F-A176-6A1ACD8DCE3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ОГВ и ОМС уполномоченные на выдачу разрешения на ввод объекта капитального строительства в эксплуатацию, обязаны направить в орган регистрации прав заявление </a:t>
          </a:r>
          <a:r>
            <a:rPr lang="ru-RU" sz="1600" b="1" i="1" dirty="0" smtClean="0">
              <a:solidFill>
                <a:schemeClr val="bg1"/>
              </a:solidFill>
            </a:rPr>
            <a:t>о кадастровом учете </a:t>
          </a:r>
          <a:r>
            <a:rPr lang="ru-RU" sz="1600" b="1" dirty="0" smtClean="0">
              <a:solidFill>
                <a:schemeClr val="bg1"/>
              </a:solidFill>
            </a:rPr>
            <a:t>и прилагаемые к нему документы (ч.1 ст.19 218-ФЗ)</a:t>
          </a:r>
        </a:p>
      </dgm:t>
    </dgm:pt>
    <dgm:pt modelId="{E5860C78-B99C-46DD-9D13-3C6EC0D4942A}" type="parTrans" cxnId="{17F0DAF2-8F4D-43C8-9E75-48EDB6997C8D}">
      <dgm:prSet/>
      <dgm:spPr/>
      <dgm:t>
        <a:bodyPr/>
        <a:lstStyle/>
        <a:p>
          <a:endParaRPr lang="ru-RU"/>
        </a:p>
      </dgm:t>
    </dgm:pt>
    <dgm:pt modelId="{1B58C676-5B69-4C5C-9585-CC7208340F14}" type="sibTrans" cxnId="{17F0DAF2-8F4D-43C8-9E75-48EDB6997C8D}">
      <dgm:prSet/>
      <dgm:spPr/>
      <dgm:t>
        <a:bodyPr/>
        <a:lstStyle/>
        <a:p>
          <a:endParaRPr lang="ru-RU"/>
        </a:p>
      </dgm:t>
    </dgm:pt>
    <dgm:pt modelId="{1FE3BE24-424E-424E-BAC1-33E620A32199}">
      <dgm:prSet phldrT="[Текст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</a:rPr>
            <a:t>ОГВ или ОМС, уполномоченные на выдачу разрешений на строительство, после поступления от застройщика уведомления об окончании строительства или реконструкции объекта индивидуального жилищного строительства или садового дома, обязан направить в орган регистрации прав заявление о </a:t>
          </a:r>
          <a:r>
            <a:rPr lang="ru-RU" sz="1600" b="1" i="1" dirty="0" smtClean="0">
              <a:solidFill>
                <a:schemeClr val="bg1"/>
              </a:solidFill>
            </a:rPr>
            <a:t>кадастровом учете и регистрации прав </a:t>
          </a:r>
          <a:r>
            <a:rPr lang="ru-RU" sz="1600" b="1" dirty="0" smtClean="0">
              <a:solidFill>
                <a:schemeClr val="bg1"/>
              </a:solidFill>
            </a:rPr>
            <a:t>и прилагаемые к нему документы (ч.1.2 ст.19 218-ФЗ)</a:t>
          </a:r>
        </a:p>
      </dgm:t>
    </dgm:pt>
    <dgm:pt modelId="{E431AA1F-140B-4A90-84AE-311A8A05EC18}" type="parTrans" cxnId="{2B2D601F-E335-44F1-9454-02A492FC1C70}">
      <dgm:prSet/>
      <dgm:spPr/>
      <dgm:t>
        <a:bodyPr/>
        <a:lstStyle/>
        <a:p>
          <a:endParaRPr lang="ru-RU"/>
        </a:p>
      </dgm:t>
    </dgm:pt>
    <dgm:pt modelId="{421B437E-5B22-4777-B85A-9B2F463D60AF}" type="sibTrans" cxnId="{2B2D601F-E335-44F1-9454-02A492FC1C70}">
      <dgm:prSet/>
      <dgm:spPr/>
      <dgm:t>
        <a:bodyPr/>
        <a:lstStyle/>
        <a:p>
          <a:endParaRPr lang="ru-RU"/>
        </a:p>
      </dgm:t>
    </dgm:pt>
    <dgm:pt modelId="{86A4F4E3-3533-4676-993D-A2967A2E2E76}">
      <dgm:prSet phldrT="[Текст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</a:rPr>
            <a:t>ОГВ или ОМС в случае, если право, ограничение / обременение объекта недвижимости возникают на основании акта ОГВ или ОМС либо сделки с ОГВ или ОМС, обязан направить в орган регистрации прав заявление </a:t>
          </a:r>
          <a:r>
            <a:rPr lang="ru-RU" sz="1600" b="1" i="1" dirty="0" smtClean="0">
              <a:solidFill>
                <a:schemeClr val="bg1"/>
              </a:solidFill>
            </a:rPr>
            <a:t>о регистрации прав </a:t>
          </a:r>
          <a:r>
            <a:rPr lang="ru-RU" sz="1600" b="1" dirty="0" smtClean="0">
              <a:solidFill>
                <a:schemeClr val="bg1"/>
              </a:solidFill>
            </a:rPr>
            <a:t>и прилагаемые к нему документы (ч.2 ст.19 218-ФЗ)</a:t>
          </a:r>
        </a:p>
      </dgm:t>
    </dgm:pt>
    <dgm:pt modelId="{F3CCABEC-68AF-4D07-BBBE-1186E3443993}" type="sibTrans" cxnId="{AB917763-7610-4720-8F8F-0C39DA2D06CA}">
      <dgm:prSet/>
      <dgm:spPr/>
      <dgm:t>
        <a:bodyPr/>
        <a:lstStyle/>
        <a:p>
          <a:endParaRPr lang="ru-RU"/>
        </a:p>
      </dgm:t>
    </dgm:pt>
    <dgm:pt modelId="{7FD1CD4F-831F-4966-9B13-25BA88671A02}" type="parTrans" cxnId="{AB917763-7610-4720-8F8F-0C39DA2D06CA}">
      <dgm:prSet/>
      <dgm:spPr/>
      <dgm:t>
        <a:bodyPr/>
        <a:lstStyle/>
        <a:p>
          <a:endParaRPr lang="ru-RU"/>
        </a:p>
      </dgm:t>
    </dgm:pt>
    <dgm:pt modelId="{187AE5A3-57E2-494F-86FD-94F0E2BE8A4B}" type="pres">
      <dgm:prSet presAssocID="{DAFFFAC9-976F-4441-9035-037EEEFA993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067ED-DA4A-491A-9D47-2CBE76829374}" type="pres">
      <dgm:prSet presAssocID="{F1272CC1-12D2-4B7F-A176-6A1ACD8DCE34}" presName="comp" presStyleCnt="0"/>
      <dgm:spPr/>
    </dgm:pt>
    <dgm:pt modelId="{839AC71C-CEB6-479B-B994-3971A16DBA79}" type="pres">
      <dgm:prSet presAssocID="{F1272CC1-12D2-4B7F-A176-6A1ACD8DCE34}" presName="box" presStyleLbl="node1" presStyleIdx="0" presStyleCnt="3" custScaleY="71335" custLinFactNeighborX="-833" custLinFactNeighborY="-6032"/>
      <dgm:spPr/>
      <dgm:t>
        <a:bodyPr/>
        <a:lstStyle/>
        <a:p>
          <a:endParaRPr lang="ru-RU"/>
        </a:p>
      </dgm:t>
    </dgm:pt>
    <dgm:pt modelId="{6FB44694-1F2C-4F11-87FE-F858633BEC70}" type="pres">
      <dgm:prSet presAssocID="{F1272CC1-12D2-4B7F-A176-6A1ACD8DCE3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F63D30-39EF-4BA3-A3A2-A0D95A97329F}" type="pres">
      <dgm:prSet presAssocID="{F1272CC1-12D2-4B7F-A176-6A1ACD8DCE3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8B5A2-C6E0-4B28-93D3-FCD278791C14}" type="pres">
      <dgm:prSet presAssocID="{1B58C676-5B69-4C5C-9585-CC7208340F14}" presName="spacer" presStyleCnt="0"/>
      <dgm:spPr/>
    </dgm:pt>
    <dgm:pt modelId="{B63AC9E9-3D0B-478D-BDB8-A39F13BCD28F}" type="pres">
      <dgm:prSet presAssocID="{86A4F4E3-3533-4676-993D-A2967A2E2E76}" presName="comp" presStyleCnt="0"/>
      <dgm:spPr/>
    </dgm:pt>
    <dgm:pt modelId="{D0DF2DFD-8202-42BD-A5B1-C5E31C2C2133}" type="pres">
      <dgm:prSet presAssocID="{86A4F4E3-3533-4676-993D-A2967A2E2E76}" presName="box" presStyleLbl="node1" presStyleIdx="1" presStyleCnt="3" custScaleY="71340" custLinFactNeighborY="-667"/>
      <dgm:spPr/>
      <dgm:t>
        <a:bodyPr/>
        <a:lstStyle/>
        <a:p>
          <a:endParaRPr lang="ru-RU"/>
        </a:p>
      </dgm:t>
    </dgm:pt>
    <dgm:pt modelId="{4B45B4BA-73F1-4F65-901A-C1100ED72AFE}" type="pres">
      <dgm:prSet presAssocID="{86A4F4E3-3533-4676-993D-A2967A2E2E7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610E9E4-5699-4C96-8F41-7B896A8BFFFF}" type="pres">
      <dgm:prSet presAssocID="{86A4F4E3-3533-4676-993D-A2967A2E2E7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19910-1160-4DE0-9C54-9D8D2265B433}" type="pres">
      <dgm:prSet presAssocID="{F3CCABEC-68AF-4D07-BBBE-1186E3443993}" presName="spacer" presStyleCnt="0"/>
      <dgm:spPr/>
    </dgm:pt>
    <dgm:pt modelId="{397D13B1-A8BD-4C77-9E15-4992C72D418D}" type="pres">
      <dgm:prSet presAssocID="{1FE3BE24-424E-424E-BAC1-33E620A32199}" presName="comp" presStyleCnt="0"/>
      <dgm:spPr/>
    </dgm:pt>
    <dgm:pt modelId="{E8C8E514-9516-4A72-9F2D-CB36A97D2D86}" type="pres">
      <dgm:prSet presAssocID="{1FE3BE24-424E-424E-BAC1-33E620A32199}" presName="box" presStyleLbl="node1" presStyleIdx="2" presStyleCnt="3" custLinFactNeighborX="-3312" custLinFactNeighborY="-4571"/>
      <dgm:spPr/>
      <dgm:t>
        <a:bodyPr/>
        <a:lstStyle/>
        <a:p>
          <a:endParaRPr lang="ru-RU"/>
        </a:p>
      </dgm:t>
    </dgm:pt>
    <dgm:pt modelId="{64957857-A94A-4DD8-8EDB-0087F1A6603D}" type="pres">
      <dgm:prSet presAssocID="{1FE3BE24-424E-424E-BAC1-33E620A32199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E6846D7-410B-4B46-92D4-D24D268774C5}" type="pres">
      <dgm:prSet presAssocID="{1FE3BE24-424E-424E-BAC1-33E620A3219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6FE35-45EA-4FFD-AF57-A569BEE361FC}" type="presOf" srcId="{F1272CC1-12D2-4B7F-A176-6A1ACD8DCE34}" destId="{839AC71C-CEB6-479B-B994-3971A16DBA79}" srcOrd="0" destOrd="0" presId="urn:microsoft.com/office/officeart/2005/8/layout/vList4"/>
    <dgm:cxn modelId="{81D6DBC0-B513-42BC-A052-D694C95FA982}" type="presOf" srcId="{DAFFFAC9-976F-4441-9035-037EEEFA993A}" destId="{187AE5A3-57E2-494F-86FD-94F0E2BE8A4B}" srcOrd="0" destOrd="0" presId="urn:microsoft.com/office/officeart/2005/8/layout/vList4"/>
    <dgm:cxn modelId="{AADC5097-CB94-4C6E-9FEC-6679F4BE5853}" type="presOf" srcId="{86A4F4E3-3533-4676-993D-A2967A2E2E76}" destId="{D610E9E4-5699-4C96-8F41-7B896A8BFFFF}" srcOrd="1" destOrd="0" presId="urn:microsoft.com/office/officeart/2005/8/layout/vList4"/>
    <dgm:cxn modelId="{B445DCA3-4A41-4D93-BEB6-5027E4F5AA67}" type="presOf" srcId="{86A4F4E3-3533-4676-993D-A2967A2E2E76}" destId="{D0DF2DFD-8202-42BD-A5B1-C5E31C2C2133}" srcOrd="0" destOrd="0" presId="urn:microsoft.com/office/officeart/2005/8/layout/vList4"/>
    <dgm:cxn modelId="{17F0DAF2-8F4D-43C8-9E75-48EDB6997C8D}" srcId="{DAFFFAC9-976F-4441-9035-037EEEFA993A}" destId="{F1272CC1-12D2-4B7F-A176-6A1ACD8DCE34}" srcOrd="0" destOrd="0" parTransId="{E5860C78-B99C-46DD-9D13-3C6EC0D4942A}" sibTransId="{1B58C676-5B69-4C5C-9585-CC7208340F14}"/>
    <dgm:cxn modelId="{088055F6-DC69-4316-9ADB-162B30D2F70F}" type="presOf" srcId="{1FE3BE24-424E-424E-BAC1-33E620A32199}" destId="{7E6846D7-410B-4B46-92D4-D24D268774C5}" srcOrd="1" destOrd="0" presId="urn:microsoft.com/office/officeart/2005/8/layout/vList4"/>
    <dgm:cxn modelId="{EB446C6C-449A-4C7A-BDC6-D94DFBE71B05}" type="presOf" srcId="{F1272CC1-12D2-4B7F-A176-6A1ACD8DCE34}" destId="{26F63D30-39EF-4BA3-A3A2-A0D95A97329F}" srcOrd="1" destOrd="0" presId="urn:microsoft.com/office/officeart/2005/8/layout/vList4"/>
    <dgm:cxn modelId="{AB917763-7610-4720-8F8F-0C39DA2D06CA}" srcId="{DAFFFAC9-976F-4441-9035-037EEEFA993A}" destId="{86A4F4E3-3533-4676-993D-A2967A2E2E76}" srcOrd="1" destOrd="0" parTransId="{7FD1CD4F-831F-4966-9B13-25BA88671A02}" sibTransId="{F3CCABEC-68AF-4D07-BBBE-1186E3443993}"/>
    <dgm:cxn modelId="{2B2D601F-E335-44F1-9454-02A492FC1C70}" srcId="{DAFFFAC9-976F-4441-9035-037EEEFA993A}" destId="{1FE3BE24-424E-424E-BAC1-33E620A32199}" srcOrd="2" destOrd="0" parTransId="{E431AA1F-140B-4A90-84AE-311A8A05EC18}" sibTransId="{421B437E-5B22-4777-B85A-9B2F463D60AF}"/>
    <dgm:cxn modelId="{0594E546-4F78-4C0F-BEAB-821CF52BCE49}" type="presOf" srcId="{1FE3BE24-424E-424E-BAC1-33E620A32199}" destId="{E8C8E514-9516-4A72-9F2D-CB36A97D2D86}" srcOrd="0" destOrd="0" presId="urn:microsoft.com/office/officeart/2005/8/layout/vList4"/>
    <dgm:cxn modelId="{49D5DDDD-C8C9-4DB3-A423-EF39C23E8CDB}" type="presParOf" srcId="{187AE5A3-57E2-494F-86FD-94F0E2BE8A4B}" destId="{E66067ED-DA4A-491A-9D47-2CBE76829374}" srcOrd="0" destOrd="0" presId="urn:microsoft.com/office/officeart/2005/8/layout/vList4"/>
    <dgm:cxn modelId="{71B30710-6532-45F4-A055-73FABCBDB480}" type="presParOf" srcId="{E66067ED-DA4A-491A-9D47-2CBE76829374}" destId="{839AC71C-CEB6-479B-B994-3971A16DBA79}" srcOrd="0" destOrd="0" presId="urn:microsoft.com/office/officeart/2005/8/layout/vList4"/>
    <dgm:cxn modelId="{0630817A-16ED-4BF8-A35D-7AABE0C1D0CB}" type="presParOf" srcId="{E66067ED-DA4A-491A-9D47-2CBE76829374}" destId="{6FB44694-1F2C-4F11-87FE-F858633BEC70}" srcOrd="1" destOrd="0" presId="urn:microsoft.com/office/officeart/2005/8/layout/vList4"/>
    <dgm:cxn modelId="{FDB70DB2-8F2D-4371-B78A-B412A4E09926}" type="presParOf" srcId="{E66067ED-DA4A-491A-9D47-2CBE76829374}" destId="{26F63D30-39EF-4BA3-A3A2-A0D95A97329F}" srcOrd="2" destOrd="0" presId="urn:microsoft.com/office/officeart/2005/8/layout/vList4"/>
    <dgm:cxn modelId="{94BC6606-4872-4A4E-8C86-A309829BA12D}" type="presParOf" srcId="{187AE5A3-57E2-494F-86FD-94F0E2BE8A4B}" destId="{55B8B5A2-C6E0-4B28-93D3-FCD278791C14}" srcOrd="1" destOrd="0" presId="urn:microsoft.com/office/officeart/2005/8/layout/vList4"/>
    <dgm:cxn modelId="{0C8D0836-CD6A-4930-B3C4-7909CE167652}" type="presParOf" srcId="{187AE5A3-57E2-494F-86FD-94F0E2BE8A4B}" destId="{B63AC9E9-3D0B-478D-BDB8-A39F13BCD28F}" srcOrd="2" destOrd="0" presId="urn:microsoft.com/office/officeart/2005/8/layout/vList4"/>
    <dgm:cxn modelId="{0F2CE65D-95DC-486F-9481-5C1C69FB1E7E}" type="presParOf" srcId="{B63AC9E9-3D0B-478D-BDB8-A39F13BCD28F}" destId="{D0DF2DFD-8202-42BD-A5B1-C5E31C2C2133}" srcOrd="0" destOrd="0" presId="urn:microsoft.com/office/officeart/2005/8/layout/vList4"/>
    <dgm:cxn modelId="{0C0B0029-9686-40C1-9199-6E73D1ED4494}" type="presParOf" srcId="{B63AC9E9-3D0B-478D-BDB8-A39F13BCD28F}" destId="{4B45B4BA-73F1-4F65-901A-C1100ED72AFE}" srcOrd="1" destOrd="0" presId="urn:microsoft.com/office/officeart/2005/8/layout/vList4"/>
    <dgm:cxn modelId="{C6CC74ED-1CC4-4AC3-AC1A-982349C841CD}" type="presParOf" srcId="{B63AC9E9-3D0B-478D-BDB8-A39F13BCD28F}" destId="{D610E9E4-5699-4C96-8F41-7B896A8BFFFF}" srcOrd="2" destOrd="0" presId="urn:microsoft.com/office/officeart/2005/8/layout/vList4"/>
    <dgm:cxn modelId="{89ECACE7-C60F-4912-ADB0-FF0B06A0B490}" type="presParOf" srcId="{187AE5A3-57E2-494F-86FD-94F0E2BE8A4B}" destId="{DCE19910-1160-4DE0-9C54-9D8D2265B433}" srcOrd="3" destOrd="0" presId="urn:microsoft.com/office/officeart/2005/8/layout/vList4"/>
    <dgm:cxn modelId="{925696F6-71D5-469B-B4DF-72A5C580B6AF}" type="presParOf" srcId="{187AE5A3-57E2-494F-86FD-94F0E2BE8A4B}" destId="{397D13B1-A8BD-4C77-9E15-4992C72D418D}" srcOrd="4" destOrd="0" presId="urn:microsoft.com/office/officeart/2005/8/layout/vList4"/>
    <dgm:cxn modelId="{88A72C6F-03E8-44C3-814A-CC948A98DE83}" type="presParOf" srcId="{397D13B1-A8BD-4C77-9E15-4992C72D418D}" destId="{E8C8E514-9516-4A72-9F2D-CB36A97D2D86}" srcOrd="0" destOrd="0" presId="urn:microsoft.com/office/officeart/2005/8/layout/vList4"/>
    <dgm:cxn modelId="{5D96EF9C-91CA-4B3B-B4F1-FD709254C95B}" type="presParOf" srcId="{397D13B1-A8BD-4C77-9E15-4992C72D418D}" destId="{64957857-A94A-4DD8-8EDB-0087F1A6603D}" srcOrd="1" destOrd="0" presId="urn:microsoft.com/office/officeart/2005/8/layout/vList4"/>
    <dgm:cxn modelId="{722FA51E-2B28-46E8-8ACA-33DD33730124}" type="presParOf" srcId="{397D13B1-A8BD-4C77-9E15-4992C72D418D}" destId="{7E6846D7-410B-4B46-92D4-D24D268774C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AC71C-CEB6-479B-B994-3971A16DBA79}">
      <dsp:nvSpPr>
        <dsp:cNvPr id="0" name=""/>
        <dsp:cNvSpPr/>
      </dsp:nvSpPr>
      <dsp:spPr>
        <a:xfrm>
          <a:off x="0" y="0"/>
          <a:ext cx="7524328" cy="139342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ОГВ и ОМС уполномоченные на выдачу разрешения на ввод объекта капитального строительства в эксплуатацию, обязаны направить в орган регистрации прав заявление </a:t>
          </a:r>
          <a:r>
            <a:rPr lang="ru-RU" sz="1600" b="1" i="1" kern="1200" dirty="0" smtClean="0">
              <a:solidFill>
                <a:schemeClr val="bg1"/>
              </a:solidFill>
            </a:rPr>
            <a:t>о кадастровом учете </a:t>
          </a:r>
          <a:r>
            <a:rPr lang="ru-RU" sz="1600" b="1" kern="1200" dirty="0" smtClean="0">
              <a:solidFill>
                <a:schemeClr val="bg1"/>
              </a:solidFill>
            </a:rPr>
            <a:t>и прилагаемые к нему документы (ч.1 ст.19 218-ФЗ)</a:t>
          </a:r>
        </a:p>
      </dsp:txBody>
      <dsp:txXfrm>
        <a:off x="1700201" y="0"/>
        <a:ext cx="5824126" cy="1393427"/>
      </dsp:txXfrm>
    </dsp:sp>
    <dsp:sp modelId="{6FB44694-1F2C-4F11-87FE-F858633BEC70}">
      <dsp:nvSpPr>
        <dsp:cNvPr id="0" name=""/>
        <dsp:cNvSpPr/>
      </dsp:nvSpPr>
      <dsp:spPr>
        <a:xfrm>
          <a:off x="195335" y="0"/>
          <a:ext cx="1504865" cy="15626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DF2DFD-8202-42BD-A5B1-C5E31C2C2133}">
      <dsp:nvSpPr>
        <dsp:cNvPr id="0" name=""/>
        <dsp:cNvSpPr/>
      </dsp:nvSpPr>
      <dsp:spPr>
        <a:xfrm>
          <a:off x="0" y="1829573"/>
          <a:ext cx="7524328" cy="139352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</a:rPr>
            <a:t>ОГВ или ОМС в случае, если право, ограничение / обременение объекта недвижимости возникают на основании акта ОГВ или ОМС либо сделки с ОГВ или ОМС, обязан направить в орган регистрации прав заявление </a:t>
          </a:r>
          <a:r>
            <a:rPr lang="ru-RU" sz="1600" b="1" i="1" kern="1200" dirty="0" smtClean="0">
              <a:solidFill>
                <a:schemeClr val="bg1"/>
              </a:solidFill>
            </a:rPr>
            <a:t>о регистрации прав </a:t>
          </a:r>
          <a:r>
            <a:rPr lang="ru-RU" sz="1600" b="1" kern="1200" dirty="0" smtClean="0">
              <a:solidFill>
                <a:schemeClr val="bg1"/>
              </a:solidFill>
            </a:rPr>
            <a:t>и прилагаемые к нему документы (ч.2 ст.19 218-ФЗ)</a:t>
          </a:r>
        </a:p>
      </dsp:txBody>
      <dsp:txXfrm>
        <a:off x="1700201" y="1829573"/>
        <a:ext cx="5824126" cy="1393525"/>
      </dsp:txXfrm>
    </dsp:sp>
    <dsp:sp modelId="{4B45B4BA-73F1-4F65-901A-C1100ED72AFE}">
      <dsp:nvSpPr>
        <dsp:cNvPr id="0" name=""/>
        <dsp:cNvSpPr/>
      </dsp:nvSpPr>
      <dsp:spPr>
        <a:xfrm>
          <a:off x="195335" y="1758021"/>
          <a:ext cx="1504865" cy="15626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C8E514-9516-4A72-9F2D-CB36A97D2D86}">
      <dsp:nvSpPr>
        <dsp:cNvPr id="0" name=""/>
        <dsp:cNvSpPr/>
      </dsp:nvSpPr>
      <dsp:spPr>
        <a:xfrm>
          <a:off x="0" y="3426755"/>
          <a:ext cx="7524328" cy="195335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</a:rPr>
            <a:t>ОГВ или ОМС, уполномоченные на выдачу разрешений на строительство, после поступления от застройщика уведомления об окончании строительства или реконструкции объекта индивидуального жилищного строительства или садового дома, обязан направить в орган регистрации прав заявление о </a:t>
          </a:r>
          <a:r>
            <a:rPr lang="ru-RU" sz="1600" b="1" i="1" kern="1200" dirty="0" smtClean="0">
              <a:solidFill>
                <a:schemeClr val="bg1"/>
              </a:solidFill>
            </a:rPr>
            <a:t>кадастровом учете и регистрации прав </a:t>
          </a:r>
          <a:r>
            <a:rPr lang="ru-RU" sz="1600" b="1" kern="1200" dirty="0" smtClean="0">
              <a:solidFill>
                <a:schemeClr val="bg1"/>
              </a:solidFill>
            </a:rPr>
            <a:t>и прилагаемые к нему документы (ч.1.2 ст.19 218-ФЗ)</a:t>
          </a:r>
        </a:p>
      </dsp:txBody>
      <dsp:txXfrm>
        <a:off x="1700201" y="3426755"/>
        <a:ext cx="5824126" cy="1953357"/>
      </dsp:txXfrm>
    </dsp:sp>
    <dsp:sp modelId="{64957857-A94A-4DD8-8EDB-0087F1A6603D}">
      <dsp:nvSpPr>
        <dsp:cNvPr id="0" name=""/>
        <dsp:cNvSpPr/>
      </dsp:nvSpPr>
      <dsp:spPr>
        <a:xfrm>
          <a:off x="195335" y="3711379"/>
          <a:ext cx="1504865" cy="15626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0.38642</cdr:x>
      <cdr:y>0.7795</cdr:y>
    </cdr:from>
    <cdr:to>
      <cdr:x>0.51799</cdr:x>
      <cdr:y>0.84497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1880" y="4327386"/>
          <a:ext cx="1188932" cy="363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272B5"/>
              </a:solidFill>
            </a:rPr>
            <a:t>13,00</a:t>
          </a:r>
          <a:endParaRPr lang="ru-RU" sz="1600" b="1" dirty="0">
            <a:solidFill>
              <a:srgbClr val="0272B5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89C16-EB49-49E6-8914-74C05B364D2C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4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8244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CB03B-CCA8-4EBD-829D-BA197B65E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77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75240-73C9-4AD3-B23C-21B33759C269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75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1165B-06A4-4198-BD33-349F718A0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6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65B-06A4-4198-BD33-349F718A0ED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8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65B-06A4-4198-BD33-349F718A0ED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2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65B-06A4-4198-BD33-349F718A0ED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CB355-5577-4B75-8469-0AEC708E0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9D4E-36A9-4C9B-B36C-9EEEB735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58C13-7877-4F9A-B25C-EF0BC6DE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288B-FC6F-46DF-99B4-FA914999F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F7C6-66E5-40DF-9890-B2EC4F377FD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78513-97B5-493D-A82B-4477FC7D427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2939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9A0C-6CAA-41AD-9FDB-52F72424CB8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EFC78-E8B5-4D83-9B37-88458D9E16A0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61845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9CD4-BBE6-4F24-9C0A-FA8565B75A5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BD0A-3971-46CE-BEE8-8BD5CDC2FAF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775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A890-39C3-4445-A4C0-71CF057E605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3755-B2BF-464F-8D8A-192E687B288D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8400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CF09-7DC3-42E9-A00F-98D939AA654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AD031-1777-4814-8C51-8F372A600CD5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62634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DDBD-003E-454B-9425-CD57C9902EF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67ABB-49CF-4DD9-BE98-7ECAE14DC78F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92167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CC59-88F5-4F0F-B251-389699F9754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D55F-3EDF-494A-9C2B-65D4FD4D8E54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60677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EDFBF-EC68-45FA-B3C5-58BCFEE9C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FEC6-DB49-42FD-9AF4-E18CF60ADA6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EF6E8-14A5-48BE-80FB-97D60EED7726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947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80882-8968-4DBE-A955-79154BF2715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13F84-0030-4147-8AE5-8D810F3B224C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715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C738-4EB8-4003-B236-42F9BAE1D19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DD14-442A-4F09-AAFD-F963872E6580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25474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3A91-6398-4004-9289-44F42C1343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4FA9E-B9D1-4BC1-8543-93F69B6EA822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94703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9998-BFDD-46C9-8E61-FD0C4C150A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CB5C-DE76-43D0-8489-4DDAE0C0AE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10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0CDC-A9BB-4473-B5DC-7415A6C8A7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F704-6AB8-400D-B986-FA6968E66C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20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B847-D892-48D0-A9D4-3DD6435C6A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BBCF4-8741-4E80-9B06-FE865F33F8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75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C2AE-D98D-440E-87F2-D1076FA0D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618D-25B6-4787-8D13-173003E644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26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B8B2-F47E-47B7-8DB9-812CC1BF12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3337-1A35-4DE2-BCFF-8C7B4064FF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52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3926-B4F8-4292-86EC-17D2F2F47D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E1AB-2BF2-4E9C-B28A-DE67079DF3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2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BED5C-52F7-4A5B-9312-2EF30D8B3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F070A-DE1A-40DB-B2B5-82CC42B6B8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D061-DFCC-42E6-AB3C-343C503CD7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54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D8EF-BC1D-4DF3-A517-709A023245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020D-0716-42ED-A19E-33F4CB18DA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59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461D-FA34-4E9F-B7F2-0225368492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0CAF-60AD-4D1B-8310-BCFF62E305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40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FC29F-3674-4B4D-A405-E3F302447E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3054-9B2D-4C3D-9C81-939C3DAD41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0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3B19-2EE1-45F4-BE91-1D64E4F8FF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A473-15C0-4071-9DD2-43F132281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3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288B-FC6F-46DF-99B4-FA914999F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1437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39F3-D87B-4DDF-9F0D-72A2A6BEAD7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28EE-AF0A-4126-9803-BA4B7CDCE97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16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B1D4-C98C-478C-8741-0A3E2C1B07C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B65B-FBA7-4A03-BCCD-D923603F9C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04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1845-37D6-4F01-9E84-7945A53AC8C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72A4-09E5-4CFD-A4DB-18900A5F724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1921-69AD-4B9C-9720-7D8DE0FFD48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D337-8807-471F-ADEF-8E5570B233D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0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B79C2-8888-4AA8-9514-7389B06B9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ECDC-BE39-4E85-B50E-F5C59F378CA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686E-D286-4792-9645-1A869BF6C3E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41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D7D7-4A6F-4C9C-8F8C-4AA2A229E66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B5E8-AA9E-40D5-BDEC-4D54ABEF844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86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F8A9-B422-40D4-8D6D-1D281F0C8A4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FA75-04E1-4AB9-9778-4D6C5AA9C89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99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522B-A3C2-468E-B4F4-78DFC78FB1AC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A1EE-0D86-458F-8F0B-7C29D898C4C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36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FD76-B4E7-42B5-BCDD-03BCFEC28C2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A0B5-1897-4604-A054-A5ECE2F1DF7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18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39A0-DEB4-416F-A9C0-0DDDA5D9AB2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C4A5F-51E3-45FF-AF3E-C813BADBAD4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97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7575-9546-47B9-ACCF-3AB652CE153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A41F-AD1F-4602-AE71-6EAA4E9E260D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9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E78B-9D60-4AB2-AA84-76A7F6006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82BC5-971E-4F24-A84F-60547AAB7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114F-A0FA-438B-A89F-FE72A6E86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4C5B8-24B0-4574-9E73-1027FF2ED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C25F-3622-46EB-9910-E7279E7F1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C2834EA-7348-4F61-AC42-0BB691BD6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3D9ACF-C470-40AB-A3E5-757F9BBB9F24}" type="datetimeFigureOut">
              <a:rPr lang="uk-UA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CFF2EDC-054D-4CEA-8E17-8E390E48F66F}" type="slidenum">
              <a:rPr lang="uk-UA" altLang="ru-RU" smtClean="0">
                <a:cs typeface="+mn-cs"/>
              </a:rPr>
              <a:pPr/>
              <a:t>‹#›</a:t>
            </a:fld>
            <a:endParaRPr lang="uk-UA" altLang="ru-RU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0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5D93C43-F86E-45A9-A770-C9E21E35564A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08.08.2019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C6ED34FE-A171-46C5-8404-373032DA6DA8}" type="slidenum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3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7662B7-AB5B-4555-8CE2-70E61047E946}" type="datetimeFigureOut">
              <a:rPr lang="uk-UA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08.08.2019</a:t>
            </a:fld>
            <a:endParaRPr lang="uk-UA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90D941-65E8-4C8A-86E5-09AE4723FC2A}" type="slidenum">
              <a:rPr lang="uk-UA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4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ompose/?mailto=mailto:okkd74upr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.74@rosreestr.ru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hyperlink" Target="mailto:74@kadastr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presentation_podraz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21750" cy="66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628775"/>
            <a:ext cx="8280400" cy="3096369"/>
          </a:xfrm>
        </p:spPr>
        <p:txBody>
          <a:bodyPr anchor="ctr"/>
          <a:lstStyle/>
          <a:p>
            <a:pPr defTabSz="457200" eaLnBrk="1" hangingPunct="1">
              <a:spcBef>
                <a:spcPts val="1000"/>
              </a:spcBef>
              <a:buClr>
                <a:srgbClr val="4A66AC"/>
              </a:buClr>
              <a:buSzPct val="80000"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и особенности п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редоставления в электронном виде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документов на государственную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регистрацию прав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6" descr="blank_f_04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925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Чернова Екатерина\Рабочий стол\Разное\слайды\rosr5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4" y="4611775"/>
            <a:ext cx="2625700" cy="2175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2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0825" y="39640"/>
            <a:ext cx="8641655" cy="65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95163" rIns="449121" bIns="491970" anchor="ctr">
            <a:spAutoFit/>
          </a:bodyPr>
          <a:lstStyle/>
          <a:p>
            <a:pPr marL="360000" lvl="2" indent="449263" algn="just">
              <a:tabLst>
                <a:tab pos="457200" algn="l"/>
              </a:tabLst>
            </a:pPr>
            <a:r>
              <a:rPr 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предоставления документов </a:t>
            </a: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в электронном </a:t>
            </a: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3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tabLst>
                <a:tab pos="457200" algn="l"/>
              </a:tabLst>
            </a:pP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сервис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доступен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круглосуточно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(при отсутствии сбоев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портале);</a:t>
            </a: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посещать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офис МФЦ или филиала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ФГБУ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«Федеральная кадастровая палата Росреестра»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Челябинской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области для подачи документов (экономия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времени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подаче документов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физических лиц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подаче документов на регистрацию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электронном виде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предусмотрен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понижающий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коэффициент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оплате государственной пошлины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(п. 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333.35 	Налогового кодекса);</a:t>
            </a: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подаче документов в электронном виде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оказания  услуги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сокращается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Например, если обратиться за регистрацией права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собственности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то срок оказания  услуги сократится до 2 рабочих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дней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получение сведений из ЕГРН — не более 1 рабочего дня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90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5288" y="1247460"/>
            <a:ext cx="849788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экстерриториально (на всей территории 	РФ);</a:t>
            </a: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контролировать этапы работы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сервис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Росреестра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«Проверка исполнения запроса (заявления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)» или 	вкладку «Мои заявки» в Личном кабинете правообладателя;	</a:t>
            </a: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проведение государственной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регистрации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сразу приходят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электронную почту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заявителя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после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проведения регистрационных действий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регистратором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государственного регистратора и заявителя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осуществляется оперативно (телефон горячей линии (8-351) 261-48-	05),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позволяет существенно сократить время на устранение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выявленных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препятствий в проведении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регистрации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345901"/>
            <a:ext cx="69847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tabLst>
                <a:tab pos="457200" algn="l"/>
              </a:tabLst>
            </a:pP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Преимущества предоставления </a:t>
            </a: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</a:p>
          <a:p>
            <a:pPr marL="0" lvl="2" algn="just">
              <a:tabLst>
                <a:tab pos="457200" algn="l"/>
              </a:tabLst>
            </a:pP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электронном </a:t>
            </a: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виде:</a:t>
            </a:r>
            <a:r>
              <a:rPr lang="ru-RU" sz="23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2954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0" y="-25152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043607" y="108687"/>
            <a:ext cx="770510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Особенности предоставления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документов и отличия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от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подачи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документов в бумажном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соответствии с подп. 2 ч. 1 ст. 18 Федерального закона от 13.07.2015 № 218-ФЗ «О государственной регистрации недвижимости» заявление о государственной регистрации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иные необходимые для регистрации документы предоставляются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форме электронных документов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электронных образов документов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посредством</a:t>
            </a:r>
          </a:p>
          <a:p>
            <a:pPr algn="just" eaLnBrk="0" hangingPunct="0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информационно-телекоммуникационных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сетей общего пользования, в том числе сети «Интернет», включая единый портал государственных и муниципальных услуг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377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832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899592" y="725931"/>
            <a:ext cx="799415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Сформированный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пакет необходимых документов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государственную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регистрацию в электронном виде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подписывается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усиленной квалифицированной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электронной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подписью (УКЭП)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правообладателя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сторон договора,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уполномоченного ими на то лица, при наличии у него нотариальной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доверенности (доверенность также должна быть в электронном виде подписана УКЭП нотариуса).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УКЭП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можно получить в одном из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аккредитованных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удостоверяющих центров,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информация о которых размещена на портале Росреестра.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 l="32712" t="63774" r="30688" b="4207"/>
          <a:stretch>
            <a:fillRect/>
          </a:stretch>
        </p:blipFill>
        <p:spPr bwMode="auto">
          <a:xfrm>
            <a:off x="3096927" y="4720085"/>
            <a:ext cx="41148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601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285728"/>
            <a:ext cx="65008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УДОСТОВЕРЯЮЩИЙ ЦЕНТР</a:t>
            </a:r>
          </a:p>
          <a:p>
            <a:pPr algn="r"/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Федеральной кадастровой палаты</a:t>
            </a:r>
          </a:p>
        </p:txBody>
      </p:sp>
      <p:pic>
        <p:nvPicPr>
          <p:cNvPr id="7" name="Рисунок 6" descr="загруженно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85860"/>
            <a:ext cx="8103274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82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912768" cy="593725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Подать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документы на регистрацию и  кадастровый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учёт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запросить сведений из ЕГРН возможно:</a:t>
            </a:r>
            <a:b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552" y="1082824"/>
            <a:ext cx="3477344" cy="4992687"/>
          </a:xfrm>
        </p:spPr>
        <p:txBody>
          <a:bodyPr/>
          <a:lstStyle/>
          <a:p>
            <a:pPr marL="0" indent="0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1. через открытую часть портала Росреестра (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rosreestr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133476"/>
            <a:ext cx="4042792" cy="499268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4280"/>
            <a:ext cx="4427983" cy="357301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t="15175" r="50002" b="11203"/>
          <a:stretch/>
        </p:blipFill>
        <p:spPr bwMode="auto">
          <a:xfrm>
            <a:off x="4385410" y="2603799"/>
            <a:ext cx="4752529" cy="42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778969" y="1075819"/>
            <a:ext cx="532859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2. через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личный кабинет правообладателя портала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Росреестра: для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входа в личный кабинет используется единая система идентификации и аутентификации (ЕСИА) портала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900" b="1" dirty="0" err="1">
                <a:latin typeface="Times New Roman" pitchFamily="18" charset="0"/>
                <a:cs typeface="Times New Roman" pitchFamily="18" charset="0"/>
              </a:rPr>
              <a:t>gosuslugi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9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93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55576" y="2207622"/>
            <a:ext cx="7992889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   	 	</a:t>
            </a:r>
            <a:r>
              <a:rPr lang="ru-RU" sz="2000" b="1" dirty="0" smtClean="0"/>
              <a:t>		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 даты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перехода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Управления Росреестра по Челябинской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программное обеспечение «ФГИС ЕГРН»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открытые сервисы портала Росреестра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rosreestr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без входа в Личный кабинет)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будут недоступны, </a:t>
            </a:r>
          </a:p>
          <a:p>
            <a:pPr algn="ctr"/>
            <a:endParaRPr 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связи с чем, рекомендуем всем заявителям, в том числе в настоящее время использующим электронные сервисы,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использовать сервис «Личный кабинет» на сайте Росреестра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направлении заявлений в орган регистрации прав в электронном виде.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Ориентировочная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дата перехода Управления Росреестра по Челябинской области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программное обеспечение «ФГИС ЕГРН»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ноябрь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2018 г.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7545" y="476672"/>
            <a:ext cx="8568952" cy="21544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just"/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Росреестром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запущен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сервис «Личный кабинет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правообладателя».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	С его помощью в разделе «Мои объекты» можно: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посмотреть информацию о своей недвижимости в любых регионах России,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заказывать и отслеживать статус исполнения государственных услуг,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получить уведомления о своей собственности, в том числе об ограничениях (обременении прав), а также о факте наложения или снятия ареста на имущество. </a:t>
            </a:r>
          </a:p>
        </p:txBody>
      </p:sp>
    </p:spTree>
    <p:extLst>
      <p:ext uri="{BB962C8B-B14F-4D97-AF65-F5344CB8AC3E}">
        <p14:creationId xmlns:p14="http://schemas.microsoft.com/office/powerpoint/2010/main" val="3099836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67544" y="31559"/>
            <a:ext cx="8280920" cy="6555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АВТОРИЗАЦИЯ:  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Юридическим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лицам, ОГВ и ОМС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необходимо авторизоваться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ЕСИА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юридическому лицу, ОГВ или ОМС,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чего осуществляется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«привязка» сотрудников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юридическим лицам, ОГВ или ОМС.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подробную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информацию можно получить на сайте поддержки портала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3180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проведения государственного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кадастрового учета и государственной регистрации прав могут лица, установленные ст.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 Федерального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закона от 13.07.2015 № 218-ФЗ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 государственной регистрации недвижимости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правообладатель,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уполномоченное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лицо действовать 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правообладателя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основании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доверенности –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доверенность должна быть в электронном виде.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indent="43180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31800"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 настоящее время на портале Росреестра доступны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31800" algn="ctr"/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услуги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ведомства в электронной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форме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61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11560" y="694874"/>
            <a:ext cx="8317681" cy="5909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31800" algn="just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ДОСТУПНЫ СЛЕДУЮЩИЕ УСЛУГИ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ПЕРЕХОДА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ЧЕЛЯБИНСКОЙ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ФГИС ЕГРН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(только через личный кабинет):</a:t>
            </a:r>
          </a:p>
          <a:p>
            <a:pPr indent="43180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"Кадастровый учет":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изменением сведений об объекте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недвижимости;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государственного кадастрового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учета;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сведений о ранее учтенном объекте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недвижимости.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318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Блок "Кадастровый учет с одновременной регистрацией прав":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ГКУ объекта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государственная регистрация прекращения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права;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 объекта недвижимости и государственная регистрация прекращения ограничения права, обременения объекта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недвижимости;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 объекта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недвижимости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государственная регистрация ограничения права, обременения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объекта.</a:t>
            </a:r>
          </a:p>
          <a:p>
            <a:pPr marL="342900" indent="-3429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		Блок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"Исправление ошибок"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Исправление реестровой ошибки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"Предоставление сведений":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Запрос о предоставлении сведений в виде копии документа</a:t>
            </a:r>
          </a:p>
          <a:p>
            <a:pPr marL="342900" indent="-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Запрос о предоставлении сведений о территории либо зоне</a:t>
            </a:r>
          </a:p>
          <a:p>
            <a:pPr marL="342900" indent="-34290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"Иное":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Заявление о наличии прав требований в отношении зарегистрированного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Внесение отдельных записей о правообладателе и отдельных дополнительных сведений об объекте недвижимости.</a:t>
            </a:r>
          </a:p>
        </p:txBody>
      </p:sp>
    </p:spTree>
    <p:extLst>
      <p:ext uri="{BB962C8B-B14F-4D97-AF65-F5344CB8AC3E}">
        <p14:creationId xmlns:p14="http://schemas.microsoft.com/office/powerpoint/2010/main" val="1827133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8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663911" y="524831"/>
            <a:ext cx="720548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подтверждающим проведение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регистрации прав,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случае представления заявлений в электронном виде, является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выписка из Единого государственного реестра недвижимости,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выдается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форме электронного документа, подписанного УКЭП государственного регистратора (ч. 1 ст. 28 ФЗ № 218).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3552" y="2891893"/>
            <a:ext cx="85689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715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Проведенная государственная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регистрация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удостоверяется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посредством совершения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специальной регистрационной надписи на документе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выражающем содержание сделки. При этом специальная надпись в форме электронного документа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подписывается УКЭП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регистратора.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553" y="4634922"/>
            <a:ext cx="8094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уведомления 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приостановлении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государственной регистрации,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сообщения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отказе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направляются заявителю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виде электронного документа: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заявители получают файлы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документами, удостоверенные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УКЭП регистратора,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указанную в заявлении электронную почту. </a:t>
            </a:r>
          </a:p>
        </p:txBody>
      </p:sp>
    </p:spTree>
    <p:extLst>
      <p:ext uri="{BB962C8B-B14F-4D97-AF65-F5344CB8AC3E}">
        <p14:creationId xmlns:p14="http://schemas.microsoft.com/office/powerpoint/2010/main" val="1813743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7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1835150" y="620713"/>
            <a:ext cx="71294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 u="sng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596188" y="32845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4294967295"/>
          </p:nvPr>
        </p:nvSpPr>
        <p:spPr>
          <a:xfrm>
            <a:off x="611560" y="620713"/>
            <a:ext cx="8247062" cy="5525236"/>
          </a:xfrm>
        </p:spPr>
        <p:txBody>
          <a:bodyPr>
            <a:no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Одной из приоритетных задач, поставленных 		перед органами государственной власти 			Президентом РФ и Правительством РФ в 			долгосрочной государственной программе 			«Информационное общество (2011 – 2020 гг.)», 		является:</a:t>
            </a:r>
          </a:p>
          <a:p>
            <a:pPr algn="just">
              <a:buFontTx/>
              <a:buNone/>
            </a:pPr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совершенствование процессов формирования в Российской Федерации электронного правительства;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государства на основе информационных технологий;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получение преимуществ от использования информационных технологий во всех сферах.</a:t>
            </a:r>
          </a:p>
        </p:txBody>
      </p:sp>
      <p:pic>
        <p:nvPicPr>
          <p:cNvPr id="6" name="Picture 3" descr="C:\Documents and Settings\Чернова Екатерина\Рабочий стол\Разное\слайды\th_e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69" y="1859023"/>
            <a:ext cx="1572978" cy="1173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8389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26988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3850" y="661554"/>
            <a:ext cx="84963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ВАЖНО!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основании п. 1 ст. 6 Федерального закона от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06.04.2011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№ 63- ФЗ «Об электронной подписи» информация в электронной форме,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подписанная квалифицированной электронной подписью, признается электронным документом, равнозначным документу на бумажном носителе, подписанному собственноручной подписью</a:t>
            </a:r>
            <a:r>
              <a:rPr lang="ru-R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может применяться в любых правоотношениях в соответствии с законодательством Российской Федерации. 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Выписка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ЕГРН,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подписанная усиленной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квалифицированной электронной подписью (УКЭП)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регистратора, </a:t>
            </a: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надлежащим документом и может быть представлена в качестве подтверждения зарегистрированных прав на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-накопителях в любой орган.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6181460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84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619672" y="342528"/>
            <a:ext cx="72771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официальном сайте Росреестра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помощью сервиса</a:t>
            </a: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электронного документа»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Главная/Электронные услуги и сервисы),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просмотреть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документы,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полученные в электронном виде, и проверить электронную подпись, которой заверен документ. После проведения проверки электронный документ должен быть принят как достоверный. 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 l="3883" t="16487" r="26880" b="4634"/>
          <a:stretch>
            <a:fillRect/>
          </a:stretch>
        </p:blipFill>
        <p:spPr bwMode="auto">
          <a:xfrm>
            <a:off x="402184" y="2513996"/>
            <a:ext cx="7414241" cy="43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901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8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835696" y="-12312"/>
            <a:ext cx="7200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Проверка электронного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доступен и из Личного кабинета портала Росреестра.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позволяет: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получить печатное представление выписки, полученной в электронном виде (файл в формате XML);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проверить корректность электронной цифровой подписи, заверяющей выписку.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выписку (файл в формате XML) и полученный вместе с ней файл электронной цифровой подписи (файл в формате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нажать кнопку "Проверить".</a:t>
            </a:r>
          </a:p>
        </p:txBody>
      </p:sp>
      <p:pic>
        <p:nvPicPr>
          <p:cNvPr id="1027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8283"/>
            <a:ext cx="6120680" cy="419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76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1835150" y="620713"/>
            <a:ext cx="71294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 u="sng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7596188" y="32845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1403350" y="284163"/>
            <a:ext cx="85963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4294967295"/>
          </p:nvPr>
        </p:nvSpPr>
        <p:spPr>
          <a:xfrm>
            <a:off x="370582" y="515938"/>
            <a:ext cx="8449890" cy="62254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Управлении Росреестра по Челябинской области работают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Курсы по обучению электронным услугам (сервисам) Портала Росреестра.</a:t>
            </a:r>
          </a:p>
          <a:p>
            <a:pPr algn="ctr">
              <a:buNone/>
            </a:pPr>
            <a:endParaRPr lang="ru-RU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Занятия проходят по вторникам и четвергам с 16-00 до 17-30, на которых специалисты Управления обучают всех желающих работе с электронными сервисами Росреестра (представление документов на ГРП и (или) ГКУ в электронном виде, получение сведений из ЕГРН и др.). 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Пройти обучение могут любые категории заявителей, в том числе представители строительных компаний, кредитных организаций, агентств недвижимости, кадастровые инженеры, представители ОГВ и ОМС, юридические и физические лица. Занятия могут быть как разовые, так и комплексные, как групповые, так и в форме индивидуальных консультаций.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Договоренность о проведении с учетом индивидуальных требований осуществляется по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телефону «горячей линии» –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261-48-05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(Евгений Александрович Гущин). 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endParaRPr lang="ru-RU" sz="2000" b="1" dirty="0" smtClean="0">
              <a:solidFill>
                <a:srgbClr val="1919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1400" b="1" dirty="0" smtClean="0">
              <a:solidFill>
                <a:srgbClr val="1919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28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1835150" y="620713"/>
            <a:ext cx="71294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 u="sng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7596188" y="32845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1403350" y="284163"/>
            <a:ext cx="85963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4294967295"/>
          </p:nvPr>
        </p:nvSpPr>
        <p:spPr>
          <a:xfrm>
            <a:off x="251521" y="476250"/>
            <a:ext cx="8773418" cy="5537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Также по телефону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телефону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«горячей линии» –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261-48-05 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получить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консультацию по сервисам Росреестра     (с понедельника по четверг с 08:30 по 17:30, пятница с 08:30 по 16:15).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Предварительная запись на занятия также осуществляется по электронным адресам: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okkd74upr@mail.ru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kursi-el-uslug@mail.ru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Связаться по проблемам и ситуациям применения электронных услуг портала Росреестра можно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по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месcенджерам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Whats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(89222314695).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Курсов для обучения представлены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видео-инструкции  по электронным сервисам (услугам) портала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в социальной сети 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  в разделе «Видео»  группы «Курсы по обучению электронным услугам (сервисам) Портала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(https://vk.com/public165745646).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Учебный кабинет организован по адресу: г. Челябинск, ул.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Елькина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д. 85,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313 (правое крыло, 3 этаж).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2000" b="1" dirty="0" smtClean="0">
              <a:solidFill>
                <a:srgbClr val="1919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1400" b="1" dirty="0" smtClean="0">
              <a:solidFill>
                <a:srgbClr val="1919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95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63612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Консультативная помощь по вопросам порядка прохождения этапов подачи заявлений в электронном виде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107950" y="2600325"/>
            <a:ext cx="94329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2000" b="1" dirty="0">
              <a:solidFill>
                <a:srgbClr val="0033CC"/>
              </a:solidFill>
              <a:latin typeface="Calibri" panose="020F0502020204030204"/>
            </a:endParaRPr>
          </a:p>
          <a:p>
            <a:pPr eaLnBrk="0" hangingPunct="0">
              <a:defRPr/>
            </a:pPr>
            <a:endParaRPr lang="ru-RU" sz="2000" b="1" dirty="0">
              <a:solidFill>
                <a:srgbClr val="0033CC"/>
              </a:solidFill>
              <a:latin typeface="Calibri" panose="020F0502020204030204"/>
            </a:endParaRPr>
          </a:p>
          <a:p>
            <a:pPr eaLnBrk="0" hangingPunct="0">
              <a:defRPr/>
            </a:pPr>
            <a:endParaRPr lang="ru-RU" sz="2000" b="1" dirty="0">
              <a:solidFill>
                <a:srgbClr val="0033CC"/>
              </a:solidFill>
              <a:latin typeface="Calibri" panose="020F0502020204030204"/>
            </a:endParaRPr>
          </a:p>
          <a:p>
            <a:pPr eaLnBrk="0" hangingPunct="0">
              <a:defRPr/>
            </a:pPr>
            <a:endParaRPr lang="ru-RU" sz="2000" b="1" dirty="0">
              <a:solidFill>
                <a:srgbClr val="0033CC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Отдел эксплуатации информационных систем Управления                                начальник - Галаев Егор Сергеевич, заместитель - </a:t>
            </a:r>
            <a:r>
              <a:rPr lang="ru-RU" sz="2000" b="1" dirty="0" err="1">
                <a:solidFill>
                  <a:prstClr val="black"/>
                </a:solidFill>
                <a:latin typeface="Calibri" panose="020F0502020204030204"/>
              </a:rPr>
              <a:t>Сарваров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 Дмитрий </a:t>
            </a:r>
            <a:r>
              <a:rPr lang="ru-RU" sz="2000" b="1" dirty="0" err="1">
                <a:solidFill>
                  <a:prstClr val="black"/>
                </a:solidFill>
                <a:latin typeface="Calibri" panose="020F0502020204030204"/>
              </a:rPr>
              <a:t>Мансурович</a:t>
            </a:r>
            <a:endParaRPr lang="ru-RU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456D19"/>
                </a:solidFill>
                <a:latin typeface="Calibri" panose="020F0502020204030204"/>
              </a:rPr>
              <a:t>телефон: 8 (351) 260-60-48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      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admin.74@rosreestr.ru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Отдел информационных технологий Филиала 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456D19"/>
                </a:solidFill>
                <a:latin typeface="Calibri" panose="020F0502020204030204"/>
              </a:rPr>
              <a:t>телефон</a:t>
            </a:r>
            <a:r>
              <a:rPr lang="ru-RU" sz="20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400" b="1" dirty="0">
                <a:solidFill>
                  <a:srgbClr val="456D19"/>
                </a:solidFill>
                <a:latin typeface="Calibri" panose="020F0502020204030204"/>
              </a:rPr>
              <a:t>8</a:t>
            </a:r>
            <a:r>
              <a:rPr lang="ru-RU" sz="2000" b="1" dirty="0">
                <a:solidFill>
                  <a:srgbClr val="456D19"/>
                </a:solidFill>
                <a:latin typeface="Calibri" panose="020F0502020204030204"/>
              </a:rPr>
              <a:t> </a:t>
            </a:r>
            <a:r>
              <a:rPr lang="ru-RU" sz="2400" b="1" dirty="0">
                <a:solidFill>
                  <a:srgbClr val="456D19"/>
                </a:solidFill>
                <a:latin typeface="Calibri" panose="020F0502020204030204"/>
              </a:rPr>
              <a:t>(351)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400" b="1" dirty="0">
                <a:solidFill>
                  <a:srgbClr val="456D19"/>
                </a:solidFill>
                <a:latin typeface="Calibri" panose="020F0502020204030204"/>
              </a:rPr>
              <a:t>728-63-11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</a:rPr>
              <a:t>E-mail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en-US" sz="2000" b="1" u="sng" dirty="0">
                <a:solidFill>
                  <a:srgbClr val="0073B6"/>
                </a:solidFill>
                <a:latin typeface="Arial" panose="020B0604020202020204" pitchFamily="34" charset="0"/>
              </a:rPr>
              <a:t>it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74@kadastr.ru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Отдел организации и контроля Управления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Начальник – Мосина Ольга Витальевна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456D19"/>
                </a:solidFill>
                <a:latin typeface="Calibri" panose="020F0502020204030204"/>
              </a:rPr>
              <a:t>телефон: 8 (351) 260-46-30</a:t>
            </a:r>
          </a:p>
          <a:p>
            <a:pPr algn="ctr" eaLnBrk="0" hangingPunct="0"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ведущий специалист-эксперт отдела координации и анализа в учетно-регистрационной сфере Управления Гущин Евгений Александрович.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456D19"/>
                </a:solidFill>
                <a:latin typeface="Calibri" panose="020F0502020204030204"/>
              </a:rPr>
              <a:t>телефон «горячей линии»: 8 (351) 261-48-05</a:t>
            </a:r>
          </a:p>
        </p:txBody>
      </p:sp>
      <p:pic>
        <p:nvPicPr>
          <p:cNvPr id="7172" name="Рисунок 4" descr="kadast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256088"/>
            <a:ext cx="2016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87337" y="692697"/>
            <a:ext cx="8856663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55600" algn="just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Приоритетная задача Росреестра </a:t>
            </a:r>
            <a:endParaRPr lang="ru-RU" sz="2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бесконтактных технологий 				взаимодействия с гражданами 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бизнесом - 		системы 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предоставления </a:t>
            </a:r>
            <a:r>
              <a:rPr 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 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электронном </a:t>
            </a:r>
            <a:r>
              <a:rPr 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виде. </a:t>
            </a:r>
          </a:p>
          <a:p>
            <a:pPr indent="355600" algn="just"/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Большое значение уделяется исключение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«человеческого фактора»,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который может являться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средой для коррупции. </a:t>
            </a:r>
          </a:p>
          <a:p>
            <a:pPr indent="355600" algn="just"/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		В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этом направлении проделана большая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			работа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, связанная с внедрением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				информационных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технологий и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				оказанием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широкого спектра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				электронных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услуг.</a:t>
            </a:r>
          </a:p>
        </p:txBody>
      </p:sp>
      <p:pic>
        <p:nvPicPr>
          <p:cNvPr id="7" name="Picture 6" descr="D:\V6-3-768.jpg"/>
          <p:cNvPicPr>
            <a:picLocks noChangeAspect="1" noChangeArrowheads="1"/>
          </p:cNvPicPr>
          <p:nvPr/>
        </p:nvPicPr>
        <p:blipFill>
          <a:blip r:embed="rId3"/>
          <a:srcRect b="4430"/>
          <a:stretch>
            <a:fillRect/>
          </a:stretch>
        </p:blipFill>
        <p:spPr bwMode="auto">
          <a:xfrm>
            <a:off x="827584" y="3573016"/>
            <a:ext cx="14287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6407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96752"/>
            <a:ext cx="8280920" cy="54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ru-RU" b="1" dirty="0" smtClean="0">
              <a:solidFill>
                <a:srgbClr val="0071BA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ru-RU" b="1" dirty="0">
              <a:solidFill>
                <a:srgbClr val="0071BA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ru-RU" b="1" dirty="0" smtClean="0">
              <a:solidFill>
                <a:srgbClr val="0071BA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rgbClr val="0071BA"/>
                </a:solidFill>
              </a:rPr>
              <a:t>Распоряжением Правительства РФ от 17.01.2019 № 20-р «Об утверждении плана «Трансформация делового климата»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007033"/>
                </a:solidFill>
              </a:rPr>
              <a:t>Показатель «Доля </a:t>
            </a:r>
            <a:r>
              <a:rPr lang="ru-RU" b="1" dirty="0">
                <a:solidFill>
                  <a:srgbClr val="007033"/>
                </a:solidFill>
              </a:rPr>
              <a:t>государственных услуг по государственной регистрации прав и кадастровому учету, оказываемых через информационно-телекоммуникационную сеть </a:t>
            </a:r>
            <a:r>
              <a:rPr lang="ru-RU" b="1" dirty="0" smtClean="0">
                <a:solidFill>
                  <a:srgbClr val="007033"/>
                </a:solidFill>
              </a:rPr>
              <a:t>«Интернет», </a:t>
            </a:r>
            <a:r>
              <a:rPr lang="ru-RU" b="1" dirty="0">
                <a:solidFill>
                  <a:srgbClr val="007033"/>
                </a:solidFill>
              </a:rPr>
              <a:t>в общем количестве государственных услуг (не включая представление сведений, содержащихся в </a:t>
            </a:r>
            <a:r>
              <a:rPr lang="ru-RU" b="1" dirty="0" smtClean="0">
                <a:solidFill>
                  <a:srgbClr val="007033"/>
                </a:solidFill>
              </a:rPr>
              <a:t>ЕГРН)» </a:t>
            </a:r>
            <a:r>
              <a:rPr lang="ru-RU" b="1" dirty="0" smtClean="0">
                <a:solidFill>
                  <a:srgbClr val="0071BA"/>
                </a:solidFill>
              </a:rPr>
              <a:t>на 2019 год целевое значение показателя составляет </a:t>
            </a:r>
            <a:r>
              <a:rPr lang="ru-RU" b="1" dirty="0" smtClean="0">
                <a:solidFill>
                  <a:srgbClr val="C00000"/>
                </a:solidFill>
              </a:rPr>
              <a:t>10,5%. </a:t>
            </a:r>
          </a:p>
          <a:p>
            <a:pPr algn="just">
              <a:defRPr/>
            </a:pPr>
            <a:endParaRPr lang="ru-RU" b="1" dirty="0" smtClean="0">
              <a:solidFill>
                <a:srgbClr val="0071BA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rgbClr val="0071BA"/>
                </a:solidFill>
              </a:rPr>
              <a:t>Распоряжением Правительства РФ от 31.01.2017 № </a:t>
            </a:r>
            <a:r>
              <a:rPr lang="ru-RU" b="1" dirty="0">
                <a:solidFill>
                  <a:srgbClr val="0071BA"/>
                </a:solidFill>
              </a:rPr>
              <a:t>147-р </a:t>
            </a:r>
            <a:r>
              <a:rPr lang="ru-RU" b="1" dirty="0" smtClean="0">
                <a:solidFill>
                  <a:srgbClr val="0071BA"/>
                </a:solidFill>
              </a:rPr>
              <a:t>«О </a:t>
            </a:r>
            <a:r>
              <a:rPr lang="ru-RU" b="1" dirty="0">
                <a:solidFill>
                  <a:srgbClr val="0071BA"/>
                </a:solidFill>
              </a:rPr>
              <a:t>целевых моделях упрощения процедур ведения бизнеса и повышения инвестиционной привлекательности субъектов </a:t>
            </a:r>
            <a:r>
              <a:rPr lang="ru-RU" b="1" dirty="0" smtClean="0">
                <a:solidFill>
                  <a:srgbClr val="0071BA"/>
                </a:solidFill>
              </a:rPr>
              <a:t>РФ»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007033"/>
                </a:solidFill>
              </a:rPr>
              <a:t>Показатель «Доля услуг по государственной регистрации прав, оказываемых органам государственной власти субъектов РФ и местного самоуправления в электронном виде, в общем количестве таких услуг, оказанных органам государственной власти и местного самоуправления» </a:t>
            </a:r>
            <a:r>
              <a:rPr lang="ru-RU" b="1" dirty="0" smtClean="0">
                <a:solidFill>
                  <a:srgbClr val="0071BA"/>
                </a:solidFill>
              </a:rPr>
              <a:t>на 2019 год целевое значение показателя составляет </a:t>
            </a:r>
            <a:r>
              <a:rPr lang="ru-RU" b="1" dirty="0" smtClean="0">
                <a:solidFill>
                  <a:srgbClr val="C00000"/>
                </a:solidFill>
              </a:rPr>
              <a:t>80%.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ru-RU" sz="1700" b="1" dirty="0" smtClean="0">
              <a:solidFill>
                <a:srgbClr val="0071BA"/>
              </a:solidFill>
            </a:endParaRPr>
          </a:p>
          <a:p>
            <a:pPr algn="just"/>
            <a:endParaRPr lang="ru-RU" sz="17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4674"/>
            <a:ext cx="8229600" cy="1143000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предоставлению документов в электронном виде установлены:</a:t>
            </a:r>
          </a:p>
        </p:txBody>
      </p:sp>
    </p:spTree>
    <p:extLst>
      <p:ext uri="{BB962C8B-B14F-4D97-AF65-F5344CB8AC3E}">
        <p14:creationId xmlns:p14="http://schemas.microsoft.com/office/powerpoint/2010/main" val="33859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1634852" y="102175"/>
            <a:ext cx="68975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Доля </a:t>
            </a:r>
            <a:r>
              <a:rPr lang="ru-RU" sz="2000" b="1" dirty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поступивших </a:t>
            </a:r>
            <a:r>
              <a:rPr lang="ru-RU" sz="2000" b="1" dirty="0" smtClean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в Управление в </a:t>
            </a:r>
            <a:r>
              <a:rPr lang="ru-RU" sz="2000" b="1" dirty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электронном </a:t>
            </a:r>
            <a:r>
              <a:rPr lang="ru-RU" sz="2000" b="1" dirty="0" smtClean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виде заявлений о государственной регистрации прав и государственном кадастровом учете</a:t>
            </a:r>
            <a:endParaRPr lang="ru-RU" sz="2000" b="1" dirty="0">
              <a:solidFill>
                <a:srgbClr val="0000FF"/>
              </a:solidFill>
              <a:latin typeface="Arial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702708"/>
              </p:ext>
            </p:extLst>
          </p:nvPr>
        </p:nvGraphicFramePr>
        <p:xfrm>
          <a:off x="0" y="1117838"/>
          <a:ext cx="9036496" cy="555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8" descr="D:\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06" y="4581128"/>
            <a:ext cx="2664296" cy="15028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855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462" y="116632"/>
            <a:ext cx="8856538" cy="1072704"/>
          </a:xfrm>
        </p:spPr>
        <p:txBody>
          <a:bodyPr/>
          <a:lstStyle/>
          <a:p>
            <a:pPr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Доля заявлений на территории Челябинской области, представленных на регистрацию </a:t>
            </a:r>
            <a:br>
              <a:rPr lang="ru-RU" sz="2000" b="1" dirty="0" smtClean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в электронном виде (%)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ru-RU" sz="2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036931"/>
              </p:ext>
            </p:extLst>
          </p:nvPr>
        </p:nvGraphicFramePr>
        <p:xfrm>
          <a:off x="0" y="1052736"/>
          <a:ext cx="903649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7370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051720" y="373689"/>
            <a:ext cx="6635080" cy="784392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заявлений, представленных органами власти в электронном виде на государственную регистрацию прав (ОМС, ОГВ)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622300" y="943768"/>
          <a:ext cx="8185150" cy="497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498768"/>
              </p:ext>
            </p:extLst>
          </p:nvPr>
        </p:nvGraphicFramePr>
        <p:xfrm>
          <a:off x="4765675" y="1158081"/>
          <a:ext cx="4327525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38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619672" y="125760"/>
            <a:ext cx="7200800" cy="1143000"/>
          </a:xfrm>
        </p:spPr>
        <p:txBody>
          <a:bodyPr/>
          <a:lstStyle/>
          <a:p>
            <a:r>
              <a:rPr lang="ru-RU" sz="2100" b="1" dirty="0" smtClean="0">
                <a:solidFill>
                  <a:srgbClr val="0000FF"/>
                </a:solidFill>
              </a:rPr>
              <a:t>Взаимодействие с органами государственной власти и местного самоуправления в части кадастрового учета и регистрации прав</a:t>
            </a:r>
            <a:endParaRPr lang="ru-RU" sz="21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0" y="1268760"/>
          <a:ext cx="75243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68344" y="1412776"/>
            <a:ext cx="1475656" cy="30963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cs typeface="Times New Roman" pitchFamily="18" charset="0"/>
              </a:rPr>
              <a:t>Гос. пошлина не оплачивается</a:t>
            </a:r>
            <a:endParaRPr lang="ru-RU" sz="14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8344" y="4725144"/>
            <a:ext cx="1475656" cy="20162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cs typeface="Times New Roman" pitchFamily="18" charset="0"/>
              </a:rPr>
              <a:t>Гос. пошлина оплачивается в полном объеме по квитанции ИЖД, СД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cs typeface="Times New Roman" pitchFamily="18" charset="0"/>
              </a:rPr>
              <a:t>(350 руб.)</a:t>
            </a:r>
            <a:endParaRPr lang="ru-RU" sz="14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524328" y="2276872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24328" y="3789040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6" idx="1"/>
          </p:cNvCxnSpPr>
          <p:nvPr/>
        </p:nvCxnSpPr>
        <p:spPr>
          <a:xfrm>
            <a:off x="7524328" y="573325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408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 l="3891" t="16422" r="3804" b="894"/>
          <a:stretch>
            <a:fillRect/>
          </a:stretch>
        </p:blipFill>
        <p:spPr bwMode="auto">
          <a:xfrm>
            <a:off x="0" y="2585388"/>
            <a:ext cx="9144000" cy="508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19672" y="242410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Интернет-портал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Росреестра является одним из важнейших направлений деятельности Росреестра в части предоставления государственных услуг в электронном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36839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представляет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собой многофункциональный интернет-сайт, который обеспечивает взаимодействие между заявителем и автоматизированной информационной системой ведения ЕГРН.</a:t>
            </a:r>
          </a:p>
        </p:txBody>
      </p:sp>
    </p:spTree>
    <p:extLst>
      <p:ext uri="{BB962C8B-B14F-4D97-AF65-F5344CB8AC3E}">
        <p14:creationId xmlns:p14="http://schemas.microsoft.com/office/powerpoint/2010/main" val="1615025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Презентаци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5086</TotalTime>
  <Words>797</Words>
  <Application>Microsoft Office PowerPoint</Application>
  <PresentationFormat>Экран (4:3)</PresentationFormat>
  <Paragraphs>212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Times New Roman</vt:lpstr>
      <vt:lpstr>Wingdings</vt:lpstr>
      <vt:lpstr>Оформление по умолчанию</vt:lpstr>
      <vt:lpstr>Презентация</vt:lpstr>
      <vt:lpstr>Office Theme</vt:lpstr>
      <vt:lpstr>1_Презентация</vt:lpstr>
      <vt:lpstr>    Преимущества и особенности предоставления в электронном виде документов на государственную регистрацию прав.    </vt:lpstr>
      <vt:lpstr>Презентация PowerPoint</vt:lpstr>
      <vt:lpstr>Презентация PowerPoint</vt:lpstr>
      <vt:lpstr>Показатели по предоставлению документов в электронном виде установлены:</vt:lpstr>
      <vt:lpstr>Презентация PowerPoint</vt:lpstr>
      <vt:lpstr>  Доля заявлений на территории Челябинской области, представленных на регистрацию  в электронном виде (%) </vt:lpstr>
      <vt:lpstr>Доля заявлений, представленных органами власти в электронном виде на государственную регистрацию прав (ОМС, ОГВ)</vt:lpstr>
      <vt:lpstr>Взаимодействие с органами государственной власти и местного самоуправления в части кадастрового учета и регистрации прав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Подать документы на регистрацию и  кадастровый учёт, запросить сведений из ЕГРН возможно: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Консультативная помощь по вопросам порядка прохождения этапов подачи заявлений в электронном виде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Сорока Галина Викторовна</cp:lastModifiedBy>
  <cp:revision>456</cp:revision>
  <cp:lastPrinted>2019-08-08T10:12:10Z</cp:lastPrinted>
  <dcterms:created xsi:type="dcterms:W3CDTF">2013-11-05T15:02:11Z</dcterms:created>
  <dcterms:modified xsi:type="dcterms:W3CDTF">2019-08-08T12:47:34Z</dcterms:modified>
</cp:coreProperties>
</file>